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77" r:id="rId6"/>
    <p:sldId id="258" r:id="rId7"/>
    <p:sldId id="290" r:id="rId8"/>
    <p:sldId id="264" r:id="rId9"/>
    <p:sldId id="291" r:id="rId10"/>
    <p:sldId id="286" r:id="rId11"/>
    <p:sldId id="262" r:id="rId12"/>
    <p:sldId id="279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204" autoAdjust="0"/>
  </p:normalViewPr>
  <p:slideViewPr>
    <p:cSldViewPr snapToGrid="0">
      <p:cViewPr varScale="1">
        <p:scale>
          <a:sx n="61" d="100"/>
          <a:sy n="61" d="100"/>
        </p:scale>
        <p:origin x="1098" y="7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12-Feb-26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12-Feb-26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sz="5400" dirty="0"/>
              <a:t>Manufacturing-Performance-Dashboard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 fontScale="92500" lnSpcReduction="10000"/>
          </a:bodyPr>
          <a:lstStyle/>
          <a:p>
            <a:r>
              <a:rPr lang="en-US" b="1" dirty="0"/>
              <a:t>The Closing Statement</a:t>
            </a:r>
            <a:endParaRPr lang="ar-EG" b="1" dirty="0"/>
          </a:p>
          <a:p>
            <a:r>
              <a:rPr lang="en-US" dirty="0"/>
              <a:t>"This dashboard is not just a report; it’s a decision-making tool. By bridging the gap between Sales and Manufacturing data, we can now move from guessing to knowing."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980018" cy="2911201"/>
          </a:xfrm>
        </p:spPr>
        <p:txBody>
          <a:bodyPr>
            <a:noAutofit/>
          </a:bodyPr>
          <a:lstStyle/>
          <a:p>
            <a:r>
              <a:rPr lang="en-US" sz="1800" b="1" dirty="0">
                <a:solidFill>
                  <a:schemeClr val="bg1"/>
                </a:solidFill>
                <a:highlight>
                  <a:srgbClr val="808080"/>
                </a:highlight>
              </a:rPr>
              <a:t>Project Foundation:</a:t>
            </a:r>
            <a:r>
              <a:rPr lang="en-US" sz="1800" dirty="0">
                <a:solidFill>
                  <a:schemeClr val="bg1"/>
                </a:solidFill>
                <a:highlight>
                  <a:srgbClr val="808080"/>
                </a:highlight>
              </a:rPr>
              <a:t> Data Integration &amp; Modeling</a:t>
            </a:r>
            <a:endParaRPr lang="ar-EG" sz="1800" dirty="0">
              <a:solidFill>
                <a:schemeClr val="bg1"/>
              </a:solidFill>
              <a:highlight>
                <a:srgbClr val="808080"/>
              </a:highlight>
            </a:endParaRPr>
          </a:p>
          <a:p>
            <a:r>
              <a:rPr lang="en-US" sz="1800" b="1" dirty="0">
                <a:solidFill>
                  <a:schemeClr val="bg1"/>
                </a:solidFill>
                <a:highlight>
                  <a:srgbClr val="808080"/>
                </a:highlight>
              </a:rPr>
              <a:t>Sales Overview:</a:t>
            </a:r>
            <a:r>
              <a:rPr lang="en-US" sz="1800" dirty="0">
                <a:solidFill>
                  <a:schemeClr val="bg1"/>
                </a:solidFill>
                <a:highlight>
                  <a:srgbClr val="808080"/>
                </a:highlight>
              </a:rPr>
              <a:t> High-Level Financial Performance</a:t>
            </a:r>
            <a:endParaRPr lang="ar-EG" sz="1800" dirty="0">
              <a:solidFill>
                <a:schemeClr val="bg1"/>
              </a:solidFill>
              <a:highlight>
                <a:srgbClr val="808080"/>
              </a:highlight>
            </a:endParaRPr>
          </a:p>
          <a:p>
            <a:r>
              <a:rPr lang="en-US" sz="1800" b="1" dirty="0">
                <a:solidFill>
                  <a:schemeClr val="bg1"/>
                </a:solidFill>
                <a:highlight>
                  <a:srgbClr val="808080"/>
                </a:highlight>
              </a:rPr>
              <a:t>Product &amp; Customer Insights:</a:t>
            </a:r>
            <a:r>
              <a:rPr lang="en-US" sz="1800" dirty="0">
                <a:solidFill>
                  <a:schemeClr val="bg1"/>
                </a:solidFill>
                <a:highlight>
                  <a:srgbClr val="808080"/>
                </a:highlight>
              </a:rPr>
              <a:t> Profitability &amp; Value Analysis</a:t>
            </a:r>
            <a:endParaRPr lang="ar-EG" sz="1800" dirty="0">
              <a:solidFill>
                <a:schemeClr val="bg1"/>
              </a:solidFill>
              <a:highlight>
                <a:srgbClr val="808080"/>
              </a:highlight>
            </a:endParaRPr>
          </a:p>
          <a:p>
            <a:r>
              <a:rPr lang="en-US" sz="1800" b="1" dirty="0">
                <a:solidFill>
                  <a:schemeClr val="bg1"/>
                </a:solidFill>
                <a:highlight>
                  <a:srgbClr val="808080"/>
                </a:highlight>
              </a:rPr>
              <a:t>Global Reach:</a:t>
            </a:r>
            <a:r>
              <a:rPr lang="en-US" sz="1800" dirty="0">
                <a:solidFill>
                  <a:schemeClr val="bg1"/>
                </a:solidFill>
                <a:highlight>
                  <a:srgbClr val="808080"/>
                </a:highlight>
              </a:rPr>
              <a:t> Regional Sales &amp; Market Presence</a:t>
            </a:r>
            <a:endParaRPr lang="ar-EG" sz="1800" dirty="0">
              <a:solidFill>
                <a:schemeClr val="bg1"/>
              </a:solidFill>
              <a:highlight>
                <a:srgbClr val="808080"/>
              </a:highlight>
            </a:endParaRPr>
          </a:p>
          <a:p>
            <a:r>
              <a:rPr lang="en-US" sz="1800" b="1" dirty="0">
                <a:solidFill>
                  <a:schemeClr val="bg1"/>
                </a:solidFill>
                <a:highlight>
                  <a:srgbClr val="808080"/>
                </a:highlight>
              </a:rPr>
              <a:t>Loss Analysis:</a:t>
            </a:r>
            <a:r>
              <a:rPr lang="en-US" sz="1800" dirty="0">
                <a:solidFill>
                  <a:schemeClr val="bg1"/>
                </a:solidFill>
                <a:highlight>
                  <a:srgbClr val="808080"/>
                </a:highlight>
              </a:rPr>
              <a:t> Returns &amp; Financial Leakage</a:t>
            </a:r>
            <a:endParaRPr lang="ar-EG" sz="1800" dirty="0">
              <a:solidFill>
                <a:schemeClr val="bg1"/>
              </a:solidFill>
              <a:highlight>
                <a:srgbClr val="808080"/>
              </a:highlight>
            </a:endParaRPr>
          </a:p>
          <a:p>
            <a:r>
              <a:rPr lang="en-US" sz="1800" b="1" dirty="0">
                <a:solidFill>
                  <a:schemeClr val="bg1"/>
                </a:solidFill>
                <a:highlight>
                  <a:srgbClr val="808080"/>
                </a:highlight>
              </a:rPr>
              <a:t>Operational Excellence:</a:t>
            </a:r>
            <a:r>
              <a:rPr lang="en-US" sz="1800" dirty="0">
                <a:solidFill>
                  <a:schemeClr val="bg1"/>
                </a:solidFill>
                <a:highlight>
                  <a:srgbClr val="808080"/>
                </a:highlight>
              </a:rPr>
              <a:t> Machine Efficiency &amp; OEE</a:t>
            </a:r>
          </a:p>
          <a:p>
            <a:r>
              <a:rPr lang="en-US" sz="1800" b="1" dirty="0">
                <a:solidFill>
                  <a:schemeClr val="bg1"/>
                </a:solidFill>
                <a:highlight>
                  <a:srgbClr val="808080"/>
                </a:highlight>
              </a:rPr>
              <a:t>Strategic Recommendations:</a:t>
            </a:r>
            <a:r>
              <a:rPr lang="en-US" sz="1800" dirty="0">
                <a:solidFill>
                  <a:schemeClr val="bg1"/>
                </a:solidFill>
                <a:highlight>
                  <a:srgbClr val="808080"/>
                </a:highlight>
              </a:rPr>
              <a:t> Path to Growth &amp; Improvement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2">
            <a:extLst>
              <a:ext uri="{FF2B5EF4-FFF2-40B4-BE49-F238E27FC236}">
                <a16:creationId xmlns:a16="http://schemas.microsoft.com/office/drawing/2014/main" id="{3F3CD7D9-F0B8-191C-18AD-7D6CD1928A4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4833938" y="628234"/>
            <a:ext cx="6465433" cy="5601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cap="none" dirty="0">
                <a:solidFill>
                  <a:schemeClr val="bg1"/>
                </a:solidFill>
                <a:latin typeface="Arial" panose="020B0604020202020204" pitchFamily="34" charset="0"/>
              </a:rPr>
              <a:t>D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ata Preparation &amp; Modeling (The Foundation)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Content (English):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 Source &amp; Cleaning: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Integrated multiple datasets including Sales, Product Categories, Regional Territories, and Machine Downtime Logs.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 Transformation: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Performed ETL (Extract, Transform, Load) using Power Query to handle missing values and ensure data consistency.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Star Schema Implementation: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Built a robust data model connecting Fact tables (Sales &amp; Production) with Dimension tables for optimal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DAX Calculations: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Developed custom measures to calculate: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Total Revenue: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$24.91M.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Total Profit: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$10M.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Return Rate: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2.17%.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Machine Efficiency (OEE):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79.82%.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8500" y="793869"/>
            <a:ext cx="6594768" cy="4508938"/>
          </a:xfrm>
        </p:spPr>
        <p:txBody>
          <a:bodyPr>
            <a:normAutofit fontScale="90000"/>
          </a:bodyPr>
          <a:lstStyle/>
          <a:p>
            <a:r>
              <a:rPr lang="en-US" sz="2000" dirty="0"/>
              <a:t>Sales Analytics Overview (The Big Picture)</a:t>
            </a:r>
            <a:br>
              <a:rPr lang="en-US" sz="2000" dirty="0"/>
            </a:br>
            <a:r>
              <a:rPr lang="en-US" sz="2000" dirty="0"/>
              <a:t>Content (English):</a:t>
            </a:r>
            <a:br>
              <a:rPr lang="en-US" sz="2000" dirty="0"/>
            </a:br>
            <a:r>
              <a:rPr lang="en-US" sz="2000" dirty="0"/>
              <a:t>Financial Snapshots:</a:t>
            </a:r>
            <a:br>
              <a:rPr lang="en-US" sz="2000" dirty="0"/>
            </a:br>
            <a:r>
              <a:rPr lang="en-US" sz="2000" dirty="0"/>
              <a:t>Total Revenue: $24.91M.</a:t>
            </a:r>
            <a:br>
              <a:rPr lang="en-US" sz="2000" dirty="0"/>
            </a:br>
            <a:r>
              <a:rPr lang="en-US" sz="2000" dirty="0"/>
              <a:t>Total Profit: $10M.</a:t>
            </a:r>
            <a:br>
              <a:rPr lang="en-US" sz="2000" dirty="0"/>
            </a:br>
            <a:r>
              <a:rPr lang="en-US" sz="2000" dirty="0"/>
              <a:t>Total Quantity Sold: 84K units.</a:t>
            </a:r>
            <a:br>
              <a:rPr lang="en-US" sz="2000" dirty="0"/>
            </a:br>
            <a:r>
              <a:rPr lang="en-US" sz="2000" dirty="0"/>
              <a:t>Performance Trends:</a:t>
            </a:r>
            <a:br>
              <a:rPr lang="en-US" sz="2000" dirty="0"/>
            </a:br>
            <a:r>
              <a:rPr lang="en-US" sz="2000" dirty="0"/>
              <a:t>Strong revenue growth in the first half of the year, peaking at $3.0M in May and June.</a:t>
            </a:r>
            <a:br>
              <a:rPr lang="en-US" sz="2000" dirty="0"/>
            </a:br>
            <a:r>
              <a:rPr lang="en-US" sz="2000" dirty="0"/>
              <a:t>Significant seasonal dip observed in July ($1.3M) before recovering towards the end of the year.</a:t>
            </a:r>
            <a:br>
              <a:rPr lang="en-US" sz="2000" dirty="0"/>
            </a:br>
            <a:r>
              <a:rPr lang="en-US" sz="2000" dirty="0"/>
              <a:t>Category Analysis:</a:t>
            </a:r>
            <a:br>
              <a:rPr lang="en-US" sz="2000" dirty="0"/>
            </a:br>
            <a:r>
              <a:rPr lang="en-US" sz="2000" dirty="0"/>
              <a:t>Bikes are the core business driver, accounting for 94.89% ($23.64M) of total revenue.</a:t>
            </a:r>
            <a:br>
              <a:rPr lang="en-US" sz="2000" dirty="0"/>
            </a:br>
            <a:r>
              <a:rPr lang="en-US" sz="2000" dirty="0"/>
              <a:t>Mountain-200 is the star product with $7.2M in individual sales.</a:t>
            </a:r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>
            <a:noAutofit/>
          </a:bodyPr>
          <a:lstStyle/>
          <a:p>
            <a:r>
              <a:rPr lang="en-US" sz="2000" dirty="0"/>
              <a:t>Product &amp; Customer Insights (Profitability &amp; Value)</a:t>
            </a:r>
            <a:br>
              <a:rPr lang="en-US" sz="2000" dirty="0"/>
            </a:br>
            <a:r>
              <a:rPr lang="en-US" sz="2000" dirty="0"/>
              <a:t>Content (English):</a:t>
            </a:r>
            <a:br>
              <a:rPr lang="en-US" sz="2000" dirty="0"/>
            </a:br>
            <a:r>
              <a:rPr lang="en-US" sz="2000" dirty="0"/>
              <a:t>Financial Efficiency:</a:t>
            </a:r>
            <a:br>
              <a:rPr lang="en-US" sz="2000" dirty="0"/>
            </a:br>
            <a:r>
              <a:rPr lang="en-US" sz="2000" dirty="0"/>
              <a:t>Profit Margin%: Maintained a healthy 41.97% overall profit margin.</a:t>
            </a:r>
            <a:br>
              <a:rPr lang="en-US" sz="2000" dirty="0"/>
            </a:br>
            <a:r>
              <a:rPr lang="en-US" sz="2000" dirty="0"/>
              <a:t>Total Cost: Managing a total cost of $14.46M against the revenue.</a:t>
            </a:r>
            <a:br>
              <a:rPr lang="en-US" sz="2000" dirty="0"/>
            </a:br>
            <a:r>
              <a:rPr lang="en-US" sz="2000" dirty="0"/>
              <a:t>Customer Value:</a:t>
            </a:r>
            <a:br>
              <a:rPr lang="en-US" sz="2000" dirty="0"/>
            </a:br>
            <a:r>
              <a:rPr lang="en-US" sz="2000" dirty="0"/>
              <a:t>Average Order Value (AOV): Each customer spends an average of $990 per order.</a:t>
            </a:r>
            <a:br>
              <a:rPr lang="en-US" sz="2000" dirty="0"/>
            </a:br>
            <a:r>
              <a:rPr lang="en-US" sz="2000" dirty="0"/>
              <a:t>Category Profitability Breakdown:</a:t>
            </a:r>
            <a:br>
              <a:rPr lang="en-US" sz="2000" dirty="0"/>
            </a:br>
            <a:r>
              <a:rPr lang="en-US" sz="2000" dirty="0"/>
              <a:t>Bikes: The most profitable category with $9.7M in total profit.</a:t>
            </a:r>
            <a:br>
              <a:rPr lang="en-US" sz="2000" dirty="0"/>
            </a:br>
            <a:r>
              <a:rPr lang="en-US" sz="2000" dirty="0"/>
              <a:t>Accessories &amp; Clothing: Contributing a combined profit of approx. $0.73M, acting as essential cross-selling categories.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12735" y="3130957"/>
            <a:ext cx="6449786" cy="2785508"/>
          </a:xfrm>
        </p:spPr>
        <p:txBody>
          <a:bodyPr>
            <a:noAutofit/>
          </a:bodyPr>
          <a:lstStyle/>
          <a:p>
            <a:r>
              <a:rPr lang="en-US" sz="2000" dirty="0"/>
              <a:t>Regional Analysis (Global Market Presence)</a:t>
            </a:r>
            <a:br>
              <a:rPr lang="en-US" sz="2000" dirty="0"/>
            </a:br>
            <a:r>
              <a:rPr lang="en-US" sz="2000" dirty="0"/>
              <a:t>Content (English):</a:t>
            </a:r>
            <a:br>
              <a:rPr lang="en-US" sz="2000" dirty="0"/>
            </a:br>
            <a:r>
              <a:rPr lang="en-US" sz="2000" dirty="0"/>
              <a:t>Global Footprint:</a:t>
            </a:r>
            <a:br>
              <a:rPr lang="en-US" sz="2000" dirty="0"/>
            </a:br>
            <a:r>
              <a:rPr lang="en-US" sz="2000" dirty="0"/>
              <a:t>Successfully tracked sales across multiple continents with a total customer base of 17K.</a:t>
            </a:r>
            <a:br>
              <a:rPr lang="en-US" sz="2000" dirty="0"/>
            </a:br>
            <a:r>
              <a:rPr lang="en-US" sz="2000" dirty="0"/>
              <a:t>Top Performing Regions:</a:t>
            </a:r>
            <a:br>
              <a:rPr lang="en-US" sz="2000" dirty="0"/>
            </a:br>
            <a:r>
              <a:rPr lang="en-US" sz="2000" dirty="0"/>
              <a:t>Australia: The leading market with a massive revenue contribution of $7.4M.</a:t>
            </a:r>
            <a:br>
              <a:rPr lang="en-US" sz="2000" dirty="0"/>
            </a:br>
            <a:r>
              <a:rPr lang="en-US" sz="2000" dirty="0"/>
              <a:t>United States: Follows closely with $4.8M in total revenue.</a:t>
            </a:r>
            <a:br>
              <a:rPr lang="en-US" sz="2000" dirty="0"/>
            </a:br>
            <a:r>
              <a:rPr lang="en-US" sz="2000" dirty="0"/>
              <a:t>Growth Opportunities:</a:t>
            </a:r>
            <a:br>
              <a:rPr lang="en-US" sz="2000" dirty="0"/>
            </a:br>
            <a:r>
              <a:rPr lang="en-US" sz="2000" dirty="0"/>
              <a:t>Strong presence in Europe with Germany ($3.1M) and France ($2.9M) showing consistent performance.</a:t>
            </a:r>
            <a:br>
              <a:rPr lang="en-US" sz="2000" dirty="0"/>
            </a:br>
            <a:r>
              <a:rPr lang="en-US" sz="2000" dirty="0"/>
              <a:t>Potential for expansion in lower-penetrated territories to diversify the revenue stream.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5283972"/>
          </a:xfrm>
        </p:spPr>
        <p:txBody>
          <a:bodyPr>
            <a:normAutofit fontScale="90000"/>
          </a:bodyPr>
          <a:lstStyle/>
          <a:p>
            <a:r>
              <a:rPr lang="en-US" sz="2200" dirty="0"/>
              <a:t>Returns &amp; Loss Analysis (Addressing the Leaks)</a:t>
            </a:r>
            <a:br>
              <a:rPr lang="en-US" sz="2200" dirty="0"/>
            </a:br>
            <a:r>
              <a:rPr lang="en-US" sz="2200" dirty="0"/>
              <a:t>Content (English):</a:t>
            </a:r>
            <a:br>
              <a:rPr lang="en-US" sz="2200" dirty="0"/>
            </a:br>
            <a:r>
              <a:rPr lang="en-US" sz="2200" dirty="0"/>
              <a:t>Financial Impact:</a:t>
            </a:r>
            <a:br>
              <a:rPr lang="en-US" sz="2200" dirty="0"/>
            </a:br>
            <a:r>
              <a:rPr lang="en-US" sz="2200" dirty="0"/>
              <a:t>Identified a total loss of $765,278 due to product returns.</a:t>
            </a:r>
            <a:br>
              <a:rPr lang="en-US" sz="2200" dirty="0"/>
            </a:br>
            <a:r>
              <a:rPr lang="en-US" sz="2200" dirty="0"/>
              <a:t>Overall Return Rate is maintained at 2.17%.</a:t>
            </a:r>
            <a:br>
              <a:rPr lang="en-US" sz="2200" dirty="0"/>
            </a:br>
            <a:r>
              <a:rPr lang="en-US" sz="2200" dirty="0"/>
              <a:t>Critical Areas:</a:t>
            </a:r>
            <a:br>
              <a:rPr lang="en-US" sz="2200" dirty="0"/>
            </a:br>
            <a:r>
              <a:rPr lang="en-US" sz="2200" dirty="0"/>
              <a:t>Mountain-200 model is the highest source of loss, costing the company $202K in returns.</a:t>
            </a:r>
            <a:br>
              <a:rPr lang="en-US" sz="2200" dirty="0"/>
            </a:br>
            <a:r>
              <a:rPr lang="en-US" sz="2200" dirty="0"/>
              <a:t>The Bikes category accounts for the vast majority of return value due to its high unit price.</a:t>
            </a:r>
            <a:br>
              <a:rPr lang="en-US" sz="2200" dirty="0"/>
            </a:br>
            <a:r>
              <a:rPr lang="en-US" sz="2200" dirty="0"/>
              <a:t>Operational Goal:</a:t>
            </a:r>
            <a:br>
              <a:rPr lang="en-US" sz="2200" dirty="0"/>
            </a:br>
            <a:r>
              <a:rPr lang="en-US" sz="2200" dirty="0"/>
              <a:t>Reduce return rates by investigating the root causes of defects in high-return models like the Mountain-200.</a:t>
            </a:r>
            <a:br>
              <a:rPr lang="en-US" dirty="0"/>
            </a:b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>
            <a:noAutofit/>
          </a:bodyPr>
          <a:lstStyle/>
          <a:p>
            <a:r>
              <a:rPr lang="en-US" sz="2000" dirty="0"/>
              <a:t>Manufacturing &amp; Machine Performance (Operational Excellence)</a:t>
            </a:r>
            <a:br>
              <a:rPr lang="en-US" sz="2000" dirty="0"/>
            </a:br>
            <a:r>
              <a:rPr lang="en-US" sz="2000" dirty="0"/>
              <a:t>Content (English):</a:t>
            </a:r>
            <a:br>
              <a:rPr lang="en-US" sz="2000" dirty="0"/>
            </a:br>
            <a:r>
              <a:rPr lang="en-US" sz="2000" dirty="0"/>
              <a:t>Overall Efficiency:</a:t>
            </a:r>
            <a:br>
              <a:rPr lang="en-US" sz="2000" dirty="0"/>
            </a:br>
            <a:r>
              <a:rPr lang="en-US" sz="2000" dirty="0"/>
              <a:t>Achieved an OEE (Overall Equipment Effectiveness) of 79.82%.</a:t>
            </a:r>
            <a:br>
              <a:rPr lang="en-US" sz="2000" dirty="0"/>
            </a:br>
            <a:r>
              <a:rPr lang="en-US" sz="2000" dirty="0"/>
              <a:t>Monitored a total of 33 machine failures across the production period.</a:t>
            </a:r>
            <a:br>
              <a:rPr lang="en-US" sz="2000" dirty="0"/>
            </a:br>
            <a:r>
              <a:rPr lang="en-US" sz="2000" dirty="0"/>
              <a:t>Downtime Analysis:</a:t>
            </a:r>
            <a:br>
              <a:rPr lang="en-US" sz="2000" dirty="0"/>
            </a:br>
            <a:r>
              <a:rPr lang="en-US" sz="2000" dirty="0"/>
              <a:t>Material Shortage identified as the critical bottleneck, causing 120 hours of lost production.</a:t>
            </a:r>
            <a:br>
              <a:rPr lang="en-US" sz="2000" dirty="0"/>
            </a:br>
            <a:r>
              <a:rPr lang="en-US" sz="2000" dirty="0"/>
              <a:t>Technical Failures contributed an additional 88 hours of downtime.</a:t>
            </a:r>
            <a:br>
              <a:rPr lang="en-US" sz="2000" dirty="0"/>
            </a:br>
            <a:r>
              <a:rPr lang="en-US" sz="2000" dirty="0"/>
              <a:t>Operational Impact:</a:t>
            </a:r>
            <a:br>
              <a:rPr lang="en-US" sz="2000" dirty="0"/>
            </a:br>
            <a:r>
              <a:rPr lang="en-US" sz="2000" dirty="0"/>
              <a:t>Downtime directly affects the ability to meet the high demand for top-selling products like the Mountain-200.</a:t>
            </a:r>
            <a:br>
              <a:rPr lang="en-US" sz="2000" dirty="0"/>
            </a:br>
            <a:endParaRPr lang="en-US" sz="2000" dirty="0"/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0"/>
            <a:ext cx="9866540" cy="5460239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Strategic Recommendations (Path to Growth)</a:t>
            </a:r>
            <a:br>
              <a:rPr lang="en-US" sz="2700" dirty="0"/>
            </a:br>
            <a:r>
              <a:rPr lang="en-US" sz="2700" dirty="0"/>
              <a:t>Content (English):</a:t>
            </a:r>
            <a:br>
              <a:rPr lang="en-US" sz="2700" dirty="0"/>
            </a:br>
            <a:r>
              <a:rPr lang="en-US" sz="2700" dirty="0"/>
              <a:t>Supply Chain Optimization: Secure raw material procurement to eliminate the 120-hour downtime caused by shortages and push OEE towards 85%.</a:t>
            </a:r>
            <a:br>
              <a:rPr lang="en-US" sz="2700" dirty="0"/>
            </a:br>
            <a:r>
              <a:rPr lang="en-US" sz="2700" dirty="0"/>
              <a:t>Quality Assurance Initiative: Launch a technical investigation into the Mountain-200 production line to identify why it leads to $202K in returns.</a:t>
            </a:r>
            <a:br>
              <a:rPr lang="en-US" sz="2700" dirty="0"/>
            </a:br>
            <a:r>
              <a:rPr lang="en-US" sz="2700" dirty="0"/>
              <a:t>Targeted Market Expansion: Leverage the high demand in Australia and the growing European markets (Germany &amp; France) for new product launches.</a:t>
            </a:r>
            <a:br>
              <a:rPr lang="en-US" sz="2700" dirty="0"/>
            </a:br>
            <a:r>
              <a:rPr lang="en-US" sz="2700" dirty="0"/>
              <a:t>Profitability Focus: Continue prioritizing the Bikes category, which maintains a strong 41.97% margin, while cross-selling accessories to increase the Average Order Value.</a:t>
            </a:r>
            <a:br>
              <a:rPr lang="en-US" dirty="0"/>
            </a:br>
            <a:r>
              <a:rPr lang="en-US" dirty="0"/>
              <a:t>​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{229CAE0E-AA85-43FD-A877-450A389C2C20}TF55c86556-70ea-476e-aa05-13a38f2d5b0da1381d77_win32-a3c664429073</Template>
  <TotalTime>20</TotalTime>
  <Words>866</Words>
  <Application>Microsoft Office PowerPoint</Application>
  <PresentationFormat>Widescreen</PresentationFormat>
  <Paragraphs>44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Calibri</vt:lpstr>
      <vt:lpstr>Custom</vt:lpstr>
      <vt:lpstr>Manufacturing-Performance-Dashboard</vt:lpstr>
      <vt:lpstr>Agenda</vt:lpstr>
      <vt:lpstr>Data Preparation &amp; Modeling (The Foundation) Content (English): Data Source &amp; Cleaning: Integrated multiple datasets including Sales, Product Categories, Regional Territories, and Machine Downtime Logs. Data Transformation: Performed ETL (Extract, Transform, Load) using Power Query to handle missing values and ensure data consistency. Star Schema Implementation: Built a robust data model connecting Fact tables (Sales &amp; Production) with Dimension tables for optimal performance. DAX Calculations: Developed custom measures to calculate: Total Revenue: $24.91M. Total Profit: $10M. Return Rate: 2.17%. Machine Efficiency (OEE): 79.82%. </vt:lpstr>
      <vt:lpstr>Sales Analytics Overview (The Big Picture) Content (English): Financial Snapshots: Total Revenue: $24.91M. Total Profit: $10M. Total Quantity Sold: 84K units. Performance Trends: Strong revenue growth in the first half of the year, peaking at $3.0M in May and June. Significant seasonal dip observed in July ($1.3M) before recovering towards the end of the year. Category Analysis: Bikes are the core business driver, accounting for 94.89% ($23.64M) of total revenue. Mountain-200 is the star product with $7.2M in individual sales.</vt:lpstr>
      <vt:lpstr>Product &amp; Customer Insights (Profitability &amp; Value) Content (English): Financial Efficiency: Profit Margin%: Maintained a healthy 41.97% overall profit margin. Total Cost: Managing a total cost of $14.46M against the revenue. Customer Value: Average Order Value (AOV): Each customer spends an average of $990 per order. Category Profitability Breakdown: Bikes: The most profitable category with $9.7M in total profit. Accessories &amp; Clothing: Contributing a combined profit of approx. $0.73M, acting as essential cross-selling categories.</vt:lpstr>
      <vt:lpstr>Regional Analysis (Global Market Presence) Content (English): Global Footprint: Successfully tracked sales across multiple continents with a total customer base of 17K. Top Performing Regions: Australia: The leading market with a massive revenue contribution of $7.4M. United States: Follows closely with $4.8M in total revenue. Growth Opportunities: Strong presence in Europe with Germany ($3.1M) and France ($2.9M) showing consistent performance. Potential for expansion in lower-penetrated territories to diversify the revenue stream.</vt:lpstr>
      <vt:lpstr>Returns &amp; Loss Analysis (Addressing the Leaks) Content (English): Financial Impact: Identified a total loss of $765,278 due to product returns. Overall Return Rate is maintained at 2.17%. Critical Areas: Mountain-200 model is the highest source of loss, costing the company $202K in returns. The Bikes category accounts for the vast majority of return value due to its high unit price. Operational Goal: Reduce return rates by investigating the root causes of defects in high-return models like the Mountain-200. </vt:lpstr>
      <vt:lpstr>Manufacturing &amp; Machine Performance (Operational Excellence) Content (English): Overall Efficiency: Achieved an OEE (Overall Equipment Effectiveness) of 79.82%. Monitored a total of 33 machine failures across the production period. Downtime Analysis: Material Shortage identified as the critical bottleneck, causing 120 hours of lost production. Technical Failures contributed an additional 88 hours of downtime. Operational Impact: Downtime directly affects the ability to meet the high demand for top-selling products like the Mountain-200. </vt:lpstr>
      <vt:lpstr>Strategic Recommendations (Path to Growth) Content (English): Supply Chain Optimization: Secure raw material procurement to eliminate the 120-hour downtime caused by shortages and push OEE towards 85%. Quality Assurance Initiative: Launch a technical investigation into the Mountain-200 production line to identify why it leads to $202K in returns. Targeted Market Expansion: Leverage the high demand in Australia and the growing European markets (Germany &amp; France) for new product launches. Profitability Focus: Continue prioritizing the Bikes category, which maintains a strong 41.97% margin, while cross-selling accessories to increase the Average Order Value. ​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zayan5omar5@gmail.com</dc:creator>
  <cp:lastModifiedBy>zayan5omar5@gmail.com</cp:lastModifiedBy>
  <cp:revision>1</cp:revision>
  <dcterms:created xsi:type="dcterms:W3CDTF">2026-02-12T14:07:48Z</dcterms:created>
  <dcterms:modified xsi:type="dcterms:W3CDTF">2026-02-12T14:28:22Z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